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7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98871-A690-477E-BC6C-0F9C9C2FBDC4}" type="datetimeFigureOut">
              <a:rPr lang="hr-HR" smtClean="0"/>
              <a:t>21.10.14.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0058-8CE8-492C-B953-45899870E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75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AECA-E68D-4F62-99DF-82C544B201EB}" type="datetime1">
              <a:rPr lang="en-US" smtClean="0"/>
              <a:t>10/21/2014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D478-7A21-4454-AADE-03D85FFCE616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7860-6E33-424A-A0B0-0D38A8D9BB46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827A-5A72-4419-AAC8-96CCD9FE767E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B817-85C8-4971-A0E1-898EDC0771C3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AC52-7662-4965-903E-5B76E02096FB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6CAB-F1A9-47D4-A590-346C926544F6}" type="datetime1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4DD5-BB94-482E-A28E-377922D31C9A}" type="datetime1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9C42-BB0F-4D5F-8E6A-59F8CD66CC98}" type="datetime1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8535-8F6A-4D5C-9E3F-25BBD1146D45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9EA3-C313-4978-832F-5EBC2D8B609B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D83E8C-A020-4335-8523-1E3835834A2F}" type="datetime1">
              <a:rPr lang="en-US" smtClean="0"/>
              <a:t>10/21/2014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Lokalna razvojna strategija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Programsko razdoblje 2014 -2020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15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Ako ne </a:t>
            </a:r>
            <a:r>
              <a:rPr lang="hr-HR" sz="3600" dirty="0" smtClean="0"/>
              <a:t>znamo </a:t>
            </a:r>
            <a:r>
              <a:rPr lang="hr-HR" sz="3600" dirty="0"/>
              <a:t>gdje </a:t>
            </a:r>
            <a:r>
              <a:rPr lang="hr-HR" sz="3600" dirty="0" smtClean="0"/>
              <a:t>želimo </a:t>
            </a:r>
            <a:r>
              <a:rPr lang="hr-HR" sz="3600" dirty="0"/>
              <a:t>biti za nekoliko godina, </a:t>
            </a:r>
            <a:r>
              <a:rPr lang="hr-HR" sz="3600" dirty="0" smtClean="0"/>
              <a:t>nemamo niti mogućnost </a:t>
            </a:r>
            <a:r>
              <a:rPr lang="hr-HR" sz="3600" dirty="0"/>
              <a:t>izabrati put koji </a:t>
            </a:r>
            <a:r>
              <a:rPr lang="hr-HR" sz="3600" dirty="0" smtClean="0"/>
              <a:t>nas </a:t>
            </a:r>
            <a:r>
              <a:rPr lang="hr-HR" sz="3600" dirty="0"/>
              <a:t>vodi prema </a:t>
            </a:r>
            <a:r>
              <a:rPr lang="hr-HR" sz="3600" dirty="0" smtClean="0"/>
              <a:t>cilju, stoga je </a:t>
            </a:r>
            <a:r>
              <a:rPr lang="hr-HR" sz="3600" dirty="0"/>
              <a:t>strateški okvir prvi i najvažniji korak na </a:t>
            </a:r>
            <a:r>
              <a:rPr lang="hr-HR" sz="3600" dirty="0" smtClean="0"/>
              <a:t>putu </a:t>
            </a:r>
            <a:r>
              <a:rPr lang="hr-HR" sz="3600" dirty="0"/>
              <a:t>do </a:t>
            </a:r>
            <a:r>
              <a:rPr lang="hr-HR" sz="3600" dirty="0" smtClean="0"/>
              <a:t>razvoja</a:t>
            </a:r>
            <a:r>
              <a:rPr lang="hr-HR" sz="3600" dirty="0"/>
              <a:t>, a samim time i </a:t>
            </a:r>
            <a:r>
              <a:rPr lang="hr-HR" sz="3600" dirty="0" smtClean="0"/>
              <a:t>financijske podrške EU </a:t>
            </a:r>
            <a:r>
              <a:rPr lang="hr-HR" sz="3600" dirty="0"/>
              <a:t>fondova.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BE78-7511-4D9C-BD8C-D52E39146277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7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hr-HR" dirty="0" smtClean="0"/>
              <a:t>Dosadašnja iskustva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r>
              <a:rPr lang="hr-HR" sz="3200" dirty="0"/>
              <a:t>Tijekom procesa pripreme </a:t>
            </a:r>
            <a:r>
              <a:rPr lang="hr-HR" sz="3200" dirty="0" smtClean="0"/>
              <a:t>LRS –e često se puta čula rečenica „</a:t>
            </a:r>
            <a:r>
              <a:rPr lang="hr-HR" sz="3200" dirty="0"/>
              <a:t>uzeti </a:t>
            </a:r>
            <a:r>
              <a:rPr lang="hr-HR" sz="3200" dirty="0" smtClean="0"/>
              <a:t>novce </a:t>
            </a:r>
            <a:r>
              <a:rPr lang="hr-HR" sz="3200" dirty="0"/>
              <a:t>iz EU fondova“, </a:t>
            </a:r>
            <a:endParaRPr lang="hr-HR" sz="3200" dirty="0" smtClean="0"/>
          </a:p>
          <a:p>
            <a:r>
              <a:rPr lang="hr-HR" sz="3200" dirty="0" smtClean="0"/>
              <a:t>Spremnost na prilagodbu mijenjanje svoje poslovne strategije – prema pojedinom natječaju (OPG-i, Udruge, poduzetnici...)</a:t>
            </a:r>
          </a:p>
          <a:p>
            <a:r>
              <a:rPr lang="hr-HR" sz="3200" dirty="0" smtClean="0"/>
              <a:t>„Još jedna strategija”</a:t>
            </a:r>
          </a:p>
          <a:p>
            <a:r>
              <a:rPr lang="hr-HR" sz="3200" dirty="0" smtClean="0"/>
              <a:t>Copy –paste model</a:t>
            </a: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3F99-8238-4ED7-8850-30539016332C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2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planiranje?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Ponašati se strateški </a:t>
            </a:r>
            <a:r>
              <a:rPr lang="hr-HR" dirty="0" smtClean="0"/>
              <a:t>znači: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jasno poznavati postojeće razvojne potrebe,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imati jasno postavljene ciljeve i rezultate,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biti </a:t>
            </a:r>
            <a:r>
              <a:rPr lang="hr-HR" dirty="0"/>
              <a:t>svjestan postojećih sredstava te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sve </a:t>
            </a:r>
            <a:r>
              <a:rPr lang="hr-HR" dirty="0"/>
              <a:t>to uključiti u plan ili program definirajući kako će zajednički dogovoreni ciljevi i rezultati biti postignuti s postojećim </a:t>
            </a:r>
            <a:r>
              <a:rPr lang="hr-HR" dirty="0" smtClean="0"/>
              <a:t>sredstvima </a:t>
            </a:r>
            <a:endParaRPr lang="hr-HR" dirty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DC34-CBDD-4A71-8E4A-DD578DA9A53C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4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planiranje?         </a:t>
            </a:r>
            <a:r>
              <a:rPr lang="hr-HR" sz="2400" dirty="0" smtClean="0"/>
              <a:t>(2)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Plan je ništa više i ništa manje nego skup odluka o</a:t>
            </a:r>
            <a:r>
              <a:rPr lang="hr-HR" dirty="0"/>
              <a:t> </a:t>
            </a:r>
            <a:r>
              <a:rPr lang="hr-HR" b="1" dirty="0"/>
              <a:t>tome</a:t>
            </a:r>
            <a:r>
              <a:rPr lang="hr-HR" b="1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HR" b="1" dirty="0" smtClean="0"/>
              <a:t>              Što napraviti ?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hr-HR" b="1" dirty="0" smtClean="0"/>
              <a:t>              Zašto napraviti ?</a:t>
            </a:r>
            <a:endParaRPr lang="hr-HR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r-HR" b="1" dirty="0" smtClean="0"/>
              <a:t>              Kako napraviti ? </a:t>
            </a:r>
            <a:endParaRPr lang="hr-HR" b="1" dirty="0"/>
          </a:p>
          <a:p>
            <a:pPr>
              <a:buFont typeface="Wingdings" panose="05000000000000000000" pitchFamily="2" charset="2"/>
              <a:buChar char="Ø"/>
            </a:pPr>
            <a:endParaRPr lang="hr-HR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A023-96C9-4D0A-8BF6-720BE74AA2B9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3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pripremiti LRS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r>
              <a:rPr lang="hr-HR" sz="3600" dirty="0"/>
              <a:t>Ne postoji </a:t>
            </a:r>
            <a:r>
              <a:rPr lang="hr-HR" sz="3600" dirty="0" smtClean="0"/>
              <a:t>savršeni </a:t>
            </a:r>
            <a:r>
              <a:rPr lang="hr-HR" sz="3600" dirty="0"/>
              <a:t>model strateškog planiranja. </a:t>
            </a:r>
            <a:r>
              <a:rPr lang="hr-HR" sz="3600" dirty="0" smtClean="0"/>
              <a:t>Svaki LAG razvija </a:t>
            </a:r>
            <a:r>
              <a:rPr lang="hr-HR" sz="3600" dirty="0"/>
              <a:t>svoj vlastiti model </a:t>
            </a:r>
            <a:r>
              <a:rPr lang="hr-HR" sz="3600" dirty="0" smtClean="0"/>
              <a:t> </a:t>
            </a:r>
            <a:r>
              <a:rPr lang="hr-HR" sz="3600" dirty="0"/>
              <a:t>planiranja, </a:t>
            </a:r>
            <a:r>
              <a:rPr lang="hr-HR" sz="3600" dirty="0" smtClean="0"/>
              <a:t>uglavnom birajući „svoj” model </a:t>
            </a:r>
            <a:r>
              <a:rPr lang="hr-HR" sz="3600" dirty="0"/>
              <a:t>i prilagođavajući ga tijekom </a:t>
            </a:r>
            <a:r>
              <a:rPr lang="hr-HR" sz="3600" dirty="0" smtClean="0"/>
              <a:t>vlastitog procesa </a:t>
            </a:r>
            <a:r>
              <a:rPr lang="hr-HR" sz="3600" dirty="0"/>
              <a:t>planiranja. </a:t>
            </a:r>
            <a:endParaRPr lang="hr-H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C02E-FF2C-4950-B0C9-882F174BCB47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Koraci: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dirty="0"/>
              <a:t>Inicijativa i dogovor o procesu strateškog planiranja </a:t>
            </a: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Pojašnjenje organizacijskih </a:t>
            </a:r>
            <a:r>
              <a:rPr lang="hr-HR" sz="2800" dirty="0" smtClean="0"/>
              <a:t>mandata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Identificirati i razumijeti „stakeholdere“; razviti ili doraditi </a:t>
            </a:r>
            <a:r>
              <a:rPr lang="hr-HR" sz="2800" dirty="0" smtClean="0"/>
              <a:t>viziju u odnosu na predhodnu strategiju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Procjena okoline- SWOT </a:t>
            </a:r>
            <a:r>
              <a:rPr lang="hr-HR" sz="2800" dirty="0" smtClean="0"/>
              <a:t>/PESTE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Identificiranje i definiranje strateških </a:t>
            </a:r>
            <a:r>
              <a:rPr lang="hr-HR" sz="2800" dirty="0" smtClean="0"/>
              <a:t>smjernica /proriteta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Razvoj </a:t>
            </a:r>
            <a:r>
              <a:rPr lang="hr-HR" sz="2800" dirty="0"/>
              <a:t>efektivnog procesa implementacije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Kontinuirana procjena strategije i </a:t>
            </a:r>
            <a:r>
              <a:rPr lang="hr-HR" sz="2800" dirty="0" smtClean="0"/>
              <a:t>daljnji </a:t>
            </a:r>
            <a:r>
              <a:rPr lang="hr-HR" sz="2800" dirty="0"/>
              <a:t>proces planiranja 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514350" indent="-514350">
              <a:buFont typeface="+mj-lt"/>
              <a:buAutoNum type="arabicPeriod"/>
            </a:pPr>
            <a:endParaRPr lang="hr-HR" sz="2800" dirty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Font typeface="Arial" pitchFamily="34" charset="0"/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F78-DE51-49D8-AF13-300834A59AF8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Zapreke planiranju: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Nezainteresiranost članstva  </a:t>
            </a:r>
            <a:endParaRPr lang="hr-HR" dirty="0"/>
          </a:p>
          <a:p>
            <a:r>
              <a:rPr lang="hr-HR" dirty="0" smtClean="0"/>
              <a:t>Nedostatak </a:t>
            </a:r>
            <a:r>
              <a:rPr lang="hr-HR" dirty="0"/>
              <a:t>vremena </a:t>
            </a:r>
          </a:p>
          <a:p>
            <a:pPr lvl="0"/>
            <a:r>
              <a:rPr lang="hr-HR" dirty="0" smtClean="0"/>
              <a:t>Planiranje </a:t>
            </a:r>
            <a:r>
              <a:rPr lang="hr-HR" dirty="0"/>
              <a:t>znači </a:t>
            </a:r>
            <a:r>
              <a:rPr lang="hr-HR" dirty="0" smtClean="0"/>
              <a:t>promjenu </a:t>
            </a:r>
            <a:endParaRPr lang="hr-HR" dirty="0"/>
          </a:p>
          <a:p>
            <a:pPr lvl="0"/>
            <a:r>
              <a:rPr lang="hr-HR" dirty="0" smtClean="0"/>
              <a:t>Radije rutinsko obavljanje posla nego napor </a:t>
            </a:r>
            <a:r>
              <a:rPr lang="hr-HR" dirty="0"/>
              <a:t>koji bi </a:t>
            </a:r>
            <a:r>
              <a:rPr lang="hr-HR" dirty="0" smtClean="0"/>
              <a:t>doveo </a:t>
            </a:r>
            <a:r>
              <a:rPr lang="hr-HR" dirty="0"/>
              <a:t>do </a:t>
            </a:r>
            <a:r>
              <a:rPr lang="hr-HR" dirty="0" smtClean="0"/>
              <a:t>poboljšanja</a:t>
            </a:r>
            <a:endParaRPr lang="hr-HR" dirty="0"/>
          </a:p>
          <a:p>
            <a:pPr lvl="0"/>
            <a:r>
              <a:rPr lang="hr-HR" dirty="0" smtClean="0"/>
              <a:t>Slab </a:t>
            </a:r>
            <a:r>
              <a:rPr lang="hr-HR" dirty="0"/>
              <a:t>dotok informacija</a:t>
            </a:r>
          </a:p>
          <a:p>
            <a:r>
              <a:rPr lang="hr-HR" dirty="0" smtClean="0"/>
              <a:t>Previše </a:t>
            </a:r>
            <a:r>
              <a:rPr lang="hr-HR" dirty="0"/>
              <a:t>aktivnosti odjednom</a:t>
            </a:r>
          </a:p>
          <a:p>
            <a:pPr lvl="0"/>
            <a:r>
              <a:rPr lang="hr-HR" dirty="0" smtClean="0"/>
              <a:t>Nedostatno </a:t>
            </a:r>
            <a:r>
              <a:rPr lang="hr-HR" dirty="0"/>
              <a:t>rukovođenje </a:t>
            </a:r>
            <a:r>
              <a:rPr lang="hr-HR" dirty="0" smtClean="0"/>
              <a:t>organizacijom (Upravni odbor, Skupština)</a:t>
            </a:r>
            <a:r>
              <a:rPr lang="hr-HR" dirty="0"/>
              <a:t> </a:t>
            </a:r>
          </a:p>
          <a:p>
            <a:pPr lvl="0"/>
            <a:r>
              <a:rPr lang="hr-HR" dirty="0" smtClean="0"/>
              <a:t>Uključuje </a:t>
            </a:r>
            <a:r>
              <a:rPr lang="hr-HR" dirty="0"/>
              <a:t>visoku razinu </a:t>
            </a:r>
            <a:r>
              <a:rPr lang="hr-HR" dirty="0" smtClean="0"/>
              <a:t>rizika </a:t>
            </a:r>
            <a:endParaRPr lang="hr-HR" dirty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D6A6-6BA9-4D3A-91F6-46015A767BFF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b="1" dirty="0" smtClean="0"/>
              <a:t>MJERA </a:t>
            </a:r>
            <a:r>
              <a:rPr lang="hr-HR" sz="3100" b="1" dirty="0"/>
              <a:t>7 </a:t>
            </a:r>
            <a:r>
              <a:rPr lang="hr-HR" sz="3100" dirty="0"/>
              <a:t>- TEMELJNE USLUGE I OBNOVA SELA U RURALNIM PODRUČJIMA </a:t>
            </a:r>
            <a:br>
              <a:rPr lang="hr-HR" sz="3100" dirty="0"/>
            </a:b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Podmjera </a:t>
            </a:r>
            <a:r>
              <a:rPr lang="hr-HR" dirty="0"/>
              <a:t>7.1. Izrada planova za razvoj jedinica lokalne samouprave i naselja u </a:t>
            </a:r>
            <a:r>
              <a:rPr lang="hr-HR" dirty="0" smtClean="0"/>
              <a:t>ruralnim područjima</a:t>
            </a:r>
          </a:p>
          <a:p>
            <a:endParaRPr lang="hr-HR" dirty="0"/>
          </a:p>
          <a:p>
            <a:r>
              <a:rPr lang="hr-HR" dirty="0" smtClean="0"/>
              <a:t>Podmjera  </a:t>
            </a:r>
            <a:r>
              <a:rPr lang="hr-HR" dirty="0"/>
              <a:t>7.2.  Ulaganja  u  izgradnju,  poboljšanje  ili  proširenje  svih  vrsta  </a:t>
            </a:r>
            <a:r>
              <a:rPr lang="hr-HR" dirty="0" smtClean="0"/>
              <a:t>male infrastrukture</a:t>
            </a:r>
          </a:p>
          <a:p>
            <a:endParaRPr lang="hr-HR" dirty="0" smtClean="0"/>
          </a:p>
          <a:p>
            <a:r>
              <a:rPr lang="hr-HR" dirty="0" smtClean="0"/>
              <a:t>Podmjera </a:t>
            </a:r>
            <a:r>
              <a:rPr lang="hr-HR" dirty="0"/>
              <a:t>7.4. Ulaganja u uspostavu, poboljšanje ili širenje lokalnih temeljnih usluga </a:t>
            </a:r>
            <a:r>
              <a:rPr lang="hr-HR" dirty="0" smtClean="0"/>
              <a:t>zaruralno  </a:t>
            </a:r>
            <a:r>
              <a:rPr lang="hr-HR" dirty="0"/>
              <a:t>stanovništvo,  uključujući  i  slobodno  vrijeme  i  kulturne  aktivnosti  te  </a:t>
            </a:r>
            <a:r>
              <a:rPr lang="hr-HR" dirty="0" smtClean="0"/>
              <a:t>povezanu infrastrukturu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8161-B676-4587-93C5-292840DA78C9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0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hr-HR" sz="2000" b="1" dirty="0"/>
              <a:t>7.1.  IZRADA   PLANOVA   ZA   RAZVOJ  JEDINICA   LOKALNE  SAMOUPRAVE  I</a:t>
            </a:r>
            <a:br>
              <a:rPr lang="hr-HR" sz="2000" b="1" dirty="0"/>
            </a:br>
            <a:r>
              <a:rPr lang="hr-HR" sz="2000" b="1" dirty="0"/>
              <a:t>NASELJA  U RURALNIM  PODRUČJIMA</a:t>
            </a:r>
            <a:br>
              <a:rPr lang="hr-HR" sz="2000" b="1" dirty="0"/>
            </a:br>
            <a:endParaRPr lang="hr-H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Korisnici</a:t>
            </a:r>
            <a:r>
              <a:rPr lang="hr-HR" dirty="0"/>
              <a:t>:</a:t>
            </a:r>
          </a:p>
          <a:p>
            <a:r>
              <a:rPr lang="hr-HR" dirty="0" smtClean="0"/>
              <a:t>općine</a:t>
            </a:r>
            <a:endParaRPr lang="hr-HR" dirty="0"/>
          </a:p>
          <a:p>
            <a:r>
              <a:rPr lang="hr-HR" dirty="0" smtClean="0"/>
              <a:t>gradovi </a:t>
            </a:r>
            <a:r>
              <a:rPr lang="hr-HR" dirty="0"/>
              <a:t>do 10.000 stanovnika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Prihvatljivo </a:t>
            </a:r>
            <a:r>
              <a:rPr lang="hr-HR" dirty="0"/>
              <a:t>ulaganje:</a:t>
            </a:r>
          </a:p>
          <a:p>
            <a:r>
              <a:rPr lang="hr-HR" dirty="0" smtClean="0"/>
              <a:t>izrada </a:t>
            </a:r>
            <a:r>
              <a:rPr lang="hr-HR" dirty="0"/>
              <a:t>strateških dokumenata jedinice lokalne samouprave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Potpora</a:t>
            </a:r>
            <a:r>
              <a:rPr lang="hr-HR" dirty="0"/>
              <a:t>:</a:t>
            </a:r>
          </a:p>
          <a:p>
            <a:r>
              <a:rPr lang="hr-HR" dirty="0" smtClean="0"/>
              <a:t> </a:t>
            </a:r>
            <a:r>
              <a:rPr lang="hr-HR" dirty="0"/>
              <a:t>min. vrijednost javne potpore po investiciji (projektu) iznosi </a:t>
            </a:r>
            <a:endParaRPr lang="hr-HR" dirty="0" smtClean="0"/>
          </a:p>
          <a:p>
            <a:pPr marL="0" indent="0">
              <a:buNone/>
            </a:pPr>
            <a:r>
              <a:rPr lang="hr-HR"/>
              <a:t> </a:t>
            </a:r>
            <a:r>
              <a:rPr lang="hr-HR" smtClean="0"/>
              <a:t>    3.500 </a:t>
            </a:r>
            <a:r>
              <a:rPr lang="hr-HR" dirty="0"/>
              <a:t>€</a:t>
            </a:r>
          </a:p>
          <a:p>
            <a:r>
              <a:rPr lang="hr-HR" dirty="0" smtClean="0"/>
              <a:t> </a:t>
            </a:r>
            <a:r>
              <a:rPr lang="hr-HR" dirty="0"/>
              <a:t>max. vrijednost javne potpore po investiciji iznosi 70.000 €</a:t>
            </a:r>
          </a:p>
          <a:p>
            <a:r>
              <a:rPr lang="hr-HR" dirty="0" smtClean="0"/>
              <a:t> </a:t>
            </a:r>
            <a:r>
              <a:rPr lang="hr-HR" dirty="0"/>
              <a:t>do 100% od ukupnih prihvatljivih troškova. </a:t>
            </a:r>
          </a:p>
          <a:p>
            <a:r>
              <a:rPr lang="hr-HR" dirty="0" smtClean="0"/>
              <a:t> </a:t>
            </a:r>
            <a:r>
              <a:rPr lang="hr-HR" dirty="0"/>
              <a:t>mogućnost obročnog plaćanja -  max. 3 </a:t>
            </a:r>
          </a:p>
          <a:p>
            <a:r>
              <a:rPr lang="hr-HR" dirty="0" smtClean="0"/>
              <a:t> </a:t>
            </a:r>
            <a:r>
              <a:rPr lang="hr-HR" dirty="0"/>
              <a:t>mogućnost plaćanja predujmom do 50%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3838-A063-4150-A618-71E933AC845F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Gordana 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23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464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Lokalna razvojna strategija</vt:lpstr>
      <vt:lpstr>Dosadašnja iskustva </vt:lpstr>
      <vt:lpstr>Zašto planiranje? </vt:lpstr>
      <vt:lpstr>Zašto planiranje?         (2)</vt:lpstr>
      <vt:lpstr>Kako pripremiti LRS</vt:lpstr>
      <vt:lpstr>Koraci:</vt:lpstr>
      <vt:lpstr>Zapreke planiranju: </vt:lpstr>
      <vt:lpstr>             MJERA 7 - TEMELJNE USLUGE I OBNOVA SELA U RURALNIM PODRUČJIMA  </vt:lpstr>
      <vt:lpstr>7.1.  IZRADA   PLANOVA   ZA   RAZVOJ  JEDINICA   LOKALNE  SAMOUPRAVE  I NASELJA  U RURALNIM  PODRUČJIMA </vt:lpstr>
      <vt:lpstr>Zaključak: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razvojna strategija</dc:title>
  <dc:creator>Gordana Stojanovic</dc:creator>
  <cp:lastModifiedBy>Gordana Stojanovic</cp:lastModifiedBy>
  <cp:revision>15</cp:revision>
  <dcterms:created xsi:type="dcterms:W3CDTF">2006-08-16T00:00:00Z</dcterms:created>
  <dcterms:modified xsi:type="dcterms:W3CDTF">2014-10-21T13:17:38Z</dcterms:modified>
</cp:coreProperties>
</file>